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7"/>
  </p:notesMasterIdLst>
  <p:sldIdLst>
    <p:sldId id="256" r:id="rId2"/>
    <p:sldId id="259" r:id="rId3"/>
    <p:sldId id="277" r:id="rId4"/>
    <p:sldId id="257" r:id="rId5"/>
    <p:sldId id="278" r:id="rId6"/>
    <p:sldId id="279" r:id="rId7"/>
    <p:sldId id="280" r:id="rId8"/>
    <p:sldId id="281" r:id="rId9"/>
    <p:sldId id="287" r:id="rId10"/>
    <p:sldId id="289" r:id="rId11"/>
    <p:sldId id="293" r:id="rId12"/>
    <p:sldId id="294" r:id="rId13"/>
    <p:sldId id="292" r:id="rId14"/>
    <p:sldId id="290" r:id="rId15"/>
    <p:sldId id="2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9/02/2024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2/9/2024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n-US" sz="4400" dirty="0"/>
              <a:t>Neurons, stimuli and receptors</a:t>
            </a:r>
            <a:endParaRPr lang="en-AU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r>
              <a:rPr lang="en-US" dirty="0"/>
              <a:t>GTHBY Human Biology</a:t>
            </a:r>
            <a:endParaRPr lang="en-AU" dirty="0"/>
          </a:p>
          <a:p>
            <a:endParaRPr lang="en-A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851448-F248-4B56-B58D-A718F387A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52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44F20-C692-4A67-BADA-2EBE23206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Stimuli and receptors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EF39A-A536-477F-B89A-D92BB4188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3182" y="2248250"/>
            <a:ext cx="9457629" cy="4085438"/>
          </a:xfrm>
        </p:spPr>
        <p:txBody>
          <a:bodyPr>
            <a:normAutofit fontScale="92500" lnSpcReduction="10000"/>
          </a:bodyPr>
          <a:lstStyle/>
          <a:p>
            <a:pPr algn="l" fontAlgn="base"/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Senses provide information about the body and its environment </a:t>
            </a:r>
          </a:p>
          <a:p>
            <a:pPr algn="l" fontAlgn="base"/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Humans have five special senses: 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olfaction (smell)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gustation (taste) 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equilibrium (balance and body position) 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vision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hearing </a:t>
            </a:r>
          </a:p>
          <a:p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569104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F109C-E80B-485A-99E6-1362D1AD8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0440C-1298-42D2-8AC4-3F3013017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0" i="0" dirty="0">
                <a:solidFill>
                  <a:srgbClr val="373D3F"/>
                </a:solidFill>
                <a:effectLst/>
                <a:latin typeface="proxima-nova"/>
              </a:rPr>
              <a:t>Additionally, we possess general senses, also called </a:t>
            </a:r>
            <a:r>
              <a:rPr lang="en-AU" b="0" i="0" dirty="0" err="1">
                <a:solidFill>
                  <a:srgbClr val="373D3F"/>
                </a:solidFill>
                <a:effectLst/>
                <a:latin typeface="proxima-nova"/>
              </a:rPr>
              <a:t>somatosensation</a:t>
            </a:r>
            <a:r>
              <a:rPr lang="en-AU" b="0" i="0" dirty="0">
                <a:solidFill>
                  <a:srgbClr val="373D3F"/>
                </a:solidFill>
                <a:effectLst/>
                <a:latin typeface="proxima-nova"/>
              </a:rPr>
              <a:t>, which respond to stimuli like temperature, pain, pressure, and vibration.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spatial orientation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rgbClr val="373D3F"/>
                </a:solidFill>
                <a:latin typeface="proxima-nova"/>
              </a:rPr>
              <a:t>b</a:t>
            </a:r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proprioception (position of bones, joints, and muscles), and the sense of limb position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74549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9EA90-F060-479E-B9AF-9D02070A5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530E5-F252-47A3-AA6C-7471C952B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312276"/>
            <a:ext cx="5576455" cy="3651504"/>
          </a:xfrm>
        </p:spPr>
        <p:txBody>
          <a:bodyPr>
            <a:normAutofit lnSpcReduction="10000"/>
          </a:bodyPr>
          <a:lstStyle/>
          <a:p>
            <a:r>
              <a:rPr lang="en-AU" sz="2400" b="0" i="0" dirty="0">
                <a:solidFill>
                  <a:srgbClr val="373D3F"/>
                </a:solidFill>
                <a:effectLst/>
                <a:latin typeface="proxima-nova"/>
              </a:rPr>
              <a:t>Although the sensory systems associated with these senses are very different, all share a common function: to convert a stimulus (such as light, or sound, or the position of the body) into an electrical signal in the nervous system. </a:t>
            </a:r>
            <a:endParaRPr lang="en-A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4ADD77-7D26-430E-9154-F78D865880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28"/>
          <a:stretch/>
        </p:blipFill>
        <p:spPr>
          <a:xfrm>
            <a:off x="6106188" y="2312276"/>
            <a:ext cx="6085812" cy="376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853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B89C1-719E-4AF9-A85B-BFA410BE9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Sensory receptors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56F76-CD8B-4498-945D-BDCFBBCD1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176" y="2312276"/>
            <a:ext cx="5935349" cy="4103504"/>
          </a:xfrm>
        </p:spPr>
        <p:txBody>
          <a:bodyPr>
            <a:normAutofit/>
          </a:bodyPr>
          <a:lstStyle/>
          <a:p>
            <a:r>
              <a:rPr lang="en-AU" sz="2000" dirty="0">
                <a:solidFill>
                  <a:srgbClr val="373D3F"/>
                </a:solidFill>
                <a:latin typeface="proxima-nova"/>
              </a:rPr>
              <a:t>Some receptors are specialised to respond to a specific stimulus, </a:t>
            </a:r>
            <a:r>
              <a:rPr lang="en-AU" sz="2000" dirty="0" err="1">
                <a:solidFill>
                  <a:srgbClr val="373D3F"/>
                </a:solidFill>
                <a:latin typeface="proxima-nova"/>
              </a:rPr>
              <a:t>eg</a:t>
            </a:r>
            <a:r>
              <a:rPr lang="en-AU" sz="2000" dirty="0">
                <a:solidFill>
                  <a:srgbClr val="373D3F"/>
                </a:solidFill>
                <a:latin typeface="proxima-nova"/>
              </a:rPr>
              <a:t> light and </a:t>
            </a:r>
            <a:r>
              <a:rPr lang="en-AU" sz="2000">
                <a:solidFill>
                  <a:srgbClr val="373D3F"/>
                </a:solidFill>
                <a:latin typeface="proxima-nova"/>
              </a:rPr>
              <a:t>sound vibrations </a:t>
            </a:r>
            <a:r>
              <a:rPr lang="en-AU" sz="2000" dirty="0">
                <a:solidFill>
                  <a:srgbClr val="373D3F"/>
                </a:solidFill>
                <a:latin typeface="proxima-nova"/>
              </a:rPr>
              <a:t>have special receptor cells.</a:t>
            </a:r>
          </a:p>
          <a:p>
            <a:r>
              <a:rPr lang="en-AU" sz="2000" b="0" i="0" dirty="0">
                <a:solidFill>
                  <a:srgbClr val="373D3F"/>
                </a:solidFill>
                <a:effectLst/>
                <a:latin typeface="proxima-nova"/>
              </a:rPr>
              <a:t>Others have free nerve endings that respond to different stimuli, such as pain receptors in your gums and teeth may be stimulated by temperature changes, chemical stimulation, or pressure.</a:t>
            </a: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0959D0-84EA-41F8-BFAC-499AEDE6C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804" y="267128"/>
            <a:ext cx="5027020" cy="31618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529394-2EE5-4B69-B51C-27D46F5AC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525" y="3429000"/>
            <a:ext cx="5650601" cy="338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17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1FE20-1F93-4B37-AC0D-266EA333C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neural connections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B80A64-D3EF-4667-B559-84484DFC47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6479" y="2343133"/>
            <a:ext cx="4613852" cy="3651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AFD724-8BD5-4CD4-98BA-F33E12112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240" y="2312276"/>
            <a:ext cx="4415905" cy="371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72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Classify neurons as sensory, motor and interneuron, by diagram or description of function</a:t>
            </a:r>
          </a:p>
          <a:p>
            <a:r>
              <a:rPr lang="en-AU" sz="2400" dirty="0"/>
              <a:t>List stimuli and identify the receptor that senses them.</a:t>
            </a:r>
          </a:p>
          <a:p>
            <a:r>
              <a:rPr lang="en-AU" sz="2400" dirty="0"/>
              <a:t>List receptors and their location in the body</a:t>
            </a:r>
          </a:p>
        </p:txBody>
      </p:sp>
    </p:spTree>
    <p:extLst>
      <p:ext uri="{BB962C8B-B14F-4D97-AF65-F5344CB8AC3E}">
        <p14:creationId xmlns:p14="http://schemas.microsoft.com/office/powerpoint/2010/main" val="4192070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F9DC-B428-D948-9D18-59CDA769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502A-71B1-1C0B-E3C6-592B35CB0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US" sz="2400" dirty="0"/>
              <a:t>What is the function of the CNS?</a:t>
            </a:r>
          </a:p>
          <a:p>
            <a:pPr marL="457200" indent="-457200">
              <a:buAutoNum type="arabicPeriod"/>
            </a:pPr>
            <a:r>
              <a:rPr lang="en-US" sz="2400" dirty="0"/>
              <a:t>What is the function of the PNS?</a:t>
            </a:r>
          </a:p>
          <a:p>
            <a:pPr marL="457200" indent="-457200">
              <a:buAutoNum type="arabicPeriod"/>
            </a:pPr>
            <a:r>
              <a:rPr lang="en-US" sz="2400" dirty="0"/>
              <a:t>Name the two sub-systems of the PNS</a:t>
            </a:r>
          </a:p>
          <a:p>
            <a:pPr marL="457200" indent="-457200">
              <a:buAutoNum type="arabicPeriod"/>
            </a:pPr>
            <a:r>
              <a:rPr lang="en-US" sz="2400" dirty="0"/>
              <a:t>Give an example of an autonomic sympathetic effect.</a:t>
            </a:r>
          </a:p>
          <a:p>
            <a:pPr marL="457200" indent="-457200">
              <a:buAutoNum type="arabicPeriod"/>
            </a:pPr>
            <a:r>
              <a:rPr lang="en-US" sz="2400" dirty="0"/>
              <a:t>Give an example of a somatic motor effect.</a:t>
            </a:r>
          </a:p>
        </p:txBody>
      </p:sp>
    </p:spTree>
    <p:extLst>
      <p:ext uri="{BB962C8B-B14F-4D97-AF65-F5344CB8AC3E}">
        <p14:creationId xmlns:p14="http://schemas.microsoft.com/office/powerpoint/2010/main" val="1058563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F851B-0797-20D5-E936-E4E78D020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36E2B-A7CB-A1A7-5EB3-E50B075D2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AF3235-B338-3012-25B0-07D3F3BE0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5" y="-13319"/>
            <a:ext cx="12178075" cy="619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784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Intentions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Examples of stimuli and the types of receptors that detect them</a:t>
            </a:r>
            <a:endParaRPr lang="en-A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Location of the different receptors in the human body</a:t>
            </a:r>
            <a:endParaRPr lang="en-A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15000"/>
              </a:lnSpc>
              <a:spcAft>
                <a:spcPts val="600"/>
              </a:spcAft>
              <a:tabLst>
                <a:tab pos="228600" algn="l"/>
              </a:tabLst>
            </a:pPr>
            <a:endParaRPr lang="en-AU" sz="4400" dirty="0"/>
          </a:p>
        </p:txBody>
      </p:sp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Classify neurons as sensory, motor and interneuron, by diagram or description of function</a:t>
            </a:r>
          </a:p>
          <a:p>
            <a:r>
              <a:rPr lang="en-AU" sz="2400" dirty="0"/>
              <a:t>List stimuli and identify the receptor that senses them.</a:t>
            </a:r>
          </a:p>
          <a:p>
            <a:r>
              <a:rPr lang="en-AU" sz="2400" dirty="0"/>
              <a:t>List receptors and their location in the body</a:t>
            </a:r>
          </a:p>
        </p:txBody>
      </p:sp>
    </p:spTree>
    <p:extLst>
      <p:ext uri="{BB962C8B-B14F-4D97-AF65-F5344CB8AC3E}">
        <p14:creationId xmlns:p14="http://schemas.microsoft.com/office/powerpoint/2010/main" val="1088436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EF22E02-2D56-1C5C-53EB-9E5B19F0FE7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949" y="814501"/>
            <a:ext cx="8309811" cy="604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C444F8-F9D2-7309-3F85-CB11BF17E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1429" y="-231548"/>
            <a:ext cx="8770571" cy="1345269"/>
          </a:xfrm>
        </p:spPr>
        <p:txBody>
          <a:bodyPr/>
          <a:lstStyle/>
          <a:p>
            <a:r>
              <a:rPr lang="en-AU" dirty="0"/>
              <a:t>Primary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68F172-B8BA-1AA0-9EC3-787A63B1E82E}"/>
              </a:ext>
            </a:extLst>
          </p:cNvPr>
          <p:cNvSpPr txBox="1"/>
          <p:nvPr/>
        </p:nvSpPr>
        <p:spPr>
          <a:xfrm>
            <a:off x="3882189" y="2566737"/>
            <a:ext cx="3377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Sensory (afferent) neurons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C66463-BC5A-5262-7EA5-15219D77D797}"/>
              </a:ext>
            </a:extLst>
          </p:cNvPr>
          <p:cNvSpPr txBox="1"/>
          <p:nvPr/>
        </p:nvSpPr>
        <p:spPr>
          <a:xfrm>
            <a:off x="4058653" y="5181600"/>
            <a:ext cx="2999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Motor (efferent) neurons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A8BC9E-5B84-895D-E540-FE0935254548}"/>
              </a:ext>
            </a:extLst>
          </p:cNvPr>
          <p:cNvSpPr txBox="1"/>
          <p:nvPr/>
        </p:nvSpPr>
        <p:spPr>
          <a:xfrm>
            <a:off x="7472595" y="3198167"/>
            <a:ext cx="2585805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sz="2400" b="1" dirty="0"/>
              <a:t>Interneurons</a:t>
            </a:r>
          </a:p>
        </p:txBody>
      </p:sp>
    </p:spTree>
    <p:extLst>
      <p:ext uri="{BB962C8B-B14F-4D97-AF65-F5344CB8AC3E}">
        <p14:creationId xmlns:p14="http://schemas.microsoft.com/office/powerpoint/2010/main" val="328399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73F7E-62F3-4D80-488D-0FD9A9809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Parts of a neuron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1EAFBC-1C5F-A212-70EF-EB9D0C519C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030" b="12798"/>
          <a:stretch/>
        </p:blipFill>
        <p:spPr>
          <a:xfrm>
            <a:off x="0" y="2942520"/>
            <a:ext cx="6535271" cy="283945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AFC59-E1AC-5A5E-3BC0-9F46920E6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5272" y="2264148"/>
            <a:ext cx="5303802" cy="4425409"/>
          </a:xfrm>
        </p:spPr>
        <p:txBody>
          <a:bodyPr>
            <a:normAutofit fontScale="92500"/>
          </a:bodyPr>
          <a:lstStyle/>
          <a:p>
            <a:r>
              <a:rPr lang="en-AU" sz="2000" b="1" dirty="0"/>
              <a:t>Dendrites</a:t>
            </a:r>
            <a:r>
              <a:rPr lang="en-AU" sz="2000" dirty="0"/>
              <a:t>: fibres that receive and convey messages to cell body</a:t>
            </a:r>
          </a:p>
          <a:p>
            <a:r>
              <a:rPr lang="en-AU" sz="2000" b="1" dirty="0"/>
              <a:t>Soma (cell body): </a:t>
            </a:r>
            <a:r>
              <a:rPr lang="en-AU" sz="2000" dirty="0"/>
              <a:t>metabolic centre of the cell (contains the nucleus)</a:t>
            </a:r>
          </a:p>
          <a:p>
            <a:r>
              <a:rPr lang="en-AU" sz="2000" b="1" dirty="0"/>
              <a:t>Axon</a:t>
            </a:r>
            <a:r>
              <a:rPr lang="en-AU" sz="2000" dirty="0"/>
              <a:t>: fibres that conduct impulses away from the cell body</a:t>
            </a:r>
          </a:p>
          <a:p>
            <a:r>
              <a:rPr lang="en-AU" sz="2000" b="1" dirty="0"/>
              <a:t>Axon terminal</a:t>
            </a:r>
            <a:r>
              <a:rPr lang="en-AU" sz="2000" dirty="0"/>
              <a:t>: branching fibres at the end of the axon, contain vesicles filled with neurotransmitters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D0BB67-8D0E-5101-BAD7-C7B879BDF40F}"/>
              </a:ext>
            </a:extLst>
          </p:cNvPr>
          <p:cNvSpPr txBox="1"/>
          <p:nvPr/>
        </p:nvSpPr>
        <p:spPr>
          <a:xfrm>
            <a:off x="978568" y="6015789"/>
            <a:ext cx="5117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Direction of impulse ------</a:t>
            </a:r>
            <a:r>
              <a:rPr lang="en-AU" sz="2400" b="1" dirty="0">
                <a:sym typeface="Wingdings" panose="05000000000000000000" pitchFamily="2" charset="2"/>
              </a:rPr>
              <a:t></a:t>
            </a:r>
            <a:endParaRPr lang="en-AU" sz="2400" b="1" dirty="0"/>
          </a:p>
        </p:txBody>
      </p:sp>
    </p:spTree>
    <p:extLst>
      <p:ext uri="{BB962C8B-B14F-4D97-AF65-F5344CB8AC3E}">
        <p14:creationId xmlns:p14="http://schemas.microsoft.com/office/powerpoint/2010/main" val="947865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379EB-F8DF-5607-38E9-EB607876D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Myelin sheath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7F171-9975-D64E-5B4F-942717F6B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8850"/>
            <a:ext cx="11068050" cy="3734930"/>
          </a:xfrm>
        </p:spPr>
        <p:txBody>
          <a:bodyPr/>
          <a:lstStyle/>
          <a:p>
            <a:r>
              <a:rPr lang="en-AU" sz="2000" dirty="0"/>
              <a:t>Some neurons have a covering of whitish, fatty material called myelin, which insulates the nerve fibre and increases the rate of transmission of the nerve impulse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F86642-6B67-95E9-9095-0B38C6731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554" y="3819525"/>
            <a:ext cx="5186840" cy="2466975"/>
          </a:xfrm>
          <a:prstGeom prst="rect">
            <a:avLst/>
          </a:prstGeom>
        </p:spPr>
      </p:pic>
      <p:pic>
        <p:nvPicPr>
          <p:cNvPr id="1026" name="Picture 2" descr="Post-mortem Examination of the Nervous System: Fresh versus Fixed |  Canadian Journal of Neurological Sciences | Cambridge Core">
            <a:extLst>
              <a:ext uri="{FF2B5EF4-FFF2-40B4-BE49-F238E27FC236}">
                <a16:creationId xmlns:a16="http://schemas.microsoft.com/office/drawing/2014/main" id="{A9BD345E-F357-A635-F9D8-163FECAB71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89"/>
          <a:stretch/>
        </p:blipFill>
        <p:spPr bwMode="auto">
          <a:xfrm>
            <a:off x="5514809" y="3819525"/>
            <a:ext cx="6557739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0811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09D29A-32BE-F212-3A95-82B55961D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0501" y="1847596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300"/>
              <a:t>Classification of neurons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AEC2F5-3A83-01D5-9552-FE5AF802F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6382" t="9445"/>
          <a:stretch/>
        </p:blipFill>
        <p:spPr>
          <a:xfrm>
            <a:off x="448406" y="327591"/>
            <a:ext cx="2145272" cy="52264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6C9C07-BEC9-4BD1-94F9-341E70019E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14" r="32358"/>
          <a:stretch/>
        </p:blipFill>
        <p:spPr>
          <a:xfrm>
            <a:off x="5023223" y="327590"/>
            <a:ext cx="2261352" cy="51759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5E8E2B-08F2-4353-AAC0-C5A5294FC8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7348"/>
          <a:stretch/>
        </p:blipFill>
        <p:spPr>
          <a:xfrm>
            <a:off x="2790147" y="327591"/>
            <a:ext cx="2084190" cy="517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891217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436</Words>
  <Application>Microsoft Office PowerPoint</Application>
  <PresentationFormat>Widescreen</PresentationFormat>
  <Paragraphs>49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Meiryo</vt:lpstr>
      <vt:lpstr>Arial</vt:lpstr>
      <vt:lpstr>Calibri</vt:lpstr>
      <vt:lpstr>Corbel</vt:lpstr>
      <vt:lpstr>proxima-nova</vt:lpstr>
      <vt:lpstr>Symbol</vt:lpstr>
      <vt:lpstr>SketchLinesVTI</vt:lpstr>
      <vt:lpstr>Neurons, stimuli and receptors</vt:lpstr>
      <vt:lpstr>Review</vt:lpstr>
      <vt:lpstr>PowerPoint Presentation</vt:lpstr>
      <vt:lpstr>Learning Intentions</vt:lpstr>
      <vt:lpstr>Success Criteria</vt:lpstr>
      <vt:lpstr>Primary Functions</vt:lpstr>
      <vt:lpstr>Parts of a neuron</vt:lpstr>
      <vt:lpstr>Myelin sheath</vt:lpstr>
      <vt:lpstr>Classification of neurons</vt:lpstr>
      <vt:lpstr>Stimuli and receptors</vt:lpstr>
      <vt:lpstr>PowerPoint Presentation</vt:lpstr>
      <vt:lpstr>PowerPoint Presentation</vt:lpstr>
      <vt:lpstr>Sensory receptors</vt:lpstr>
      <vt:lpstr>The neural connections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JOHNSON Kristy [Narrogin Senior High School]</cp:lastModifiedBy>
  <cp:revision>16</cp:revision>
  <dcterms:created xsi:type="dcterms:W3CDTF">2023-02-01T11:31:06Z</dcterms:created>
  <dcterms:modified xsi:type="dcterms:W3CDTF">2024-02-09T06:10:25Z</dcterms:modified>
</cp:coreProperties>
</file>

<file path=docProps/thumbnail.jpeg>
</file>